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66" r:id="rId3"/>
    <p:sldId id="259" r:id="rId4"/>
    <p:sldId id="302" r:id="rId5"/>
    <p:sldId id="306" r:id="rId6"/>
    <p:sldId id="267" r:id="rId7"/>
    <p:sldId id="317" r:id="rId8"/>
    <p:sldId id="312" r:id="rId9"/>
    <p:sldId id="284" r:id="rId10"/>
    <p:sldId id="313" r:id="rId11"/>
    <p:sldId id="301" r:id="rId12"/>
    <p:sldId id="314" r:id="rId13"/>
    <p:sldId id="281" r:id="rId14"/>
    <p:sldId id="303" r:id="rId15"/>
    <p:sldId id="300" r:id="rId16"/>
    <p:sldId id="290" r:id="rId17"/>
    <p:sldId id="308" r:id="rId18"/>
    <p:sldId id="315" r:id="rId19"/>
    <p:sldId id="307" r:id="rId20"/>
    <p:sldId id="276" r:id="rId21"/>
    <p:sldId id="275" r:id="rId22"/>
    <p:sldId id="279" r:id="rId23"/>
    <p:sldId id="282" r:id="rId24"/>
    <p:sldId id="286" r:id="rId25"/>
    <p:sldId id="296" r:id="rId26"/>
    <p:sldId id="299" r:id="rId27"/>
    <p:sldId id="316" r:id="rId28"/>
    <p:sldId id="291" r:id="rId29"/>
    <p:sldId id="311" r:id="rId30"/>
    <p:sldId id="293" r:id="rId31"/>
    <p:sldId id="269" r:id="rId32"/>
    <p:sldId id="270" r:id="rId33"/>
    <p:sldId id="271" r:id="rId34"/>
    <p:sldId id="27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24" autoAdjust="0"/>
    <p:restoredTop sz="87744" autoAdjust="0"/>
  </p:normalViewPr>
  <p:slideViewPr>
    <p:cSldViewPr>
      <p:cViewPr varScale="1">
        <p:scale>
          <a:sx n="61" d="100"/>
          <a:sy n="61" d="100"/>
        </p:scale>
        <p:origin x="-9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BDE26-4704-475F-A0A9-5132D6244AEA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ABFB8-C853-4AC6-A6F9-5FC7DE01F3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8727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ABFB8-C853-4AC6-A6F9-5FC7DE01F38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7351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png"/><Relationship Id="rId4" Type="http://schemas.openxmlformats.org/officeDocument/2006/relationships/package" Target="../embeddings/Microsoft_Office_PowerPoint_Presentation1.pptx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package" Target="../embeddings/Microsoft_Office_PowerPoint_Presentation2.pptx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4554"/>
            <a:ext cx="3482444" cy="2714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00865" y="457200"/>
            <a:ext cx="5029200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FF3300"/>
                </a:solidFill>
                <a:latin typeface="NikoshBAN" pitchFamily="2" charset="0"/>
                <a:cs typeface="NikoshBAN" pitchFamily="2" charset="0"/>
              </a:rPr>
              <a:t>শু</a:t>
            </a:r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ভে</a:t>
            </a:r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চ্ছা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905000"/>
            <a:ext cx="67818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সিত্তুল মুনা সিদ্দিকা</a:t>
            </a:r>
          </a:p>
          <a:p>
            <a:pPr algn="ctr"/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সহকারী শিক্ষিকা</a:t>
            </a:r>
          </a:p>
          <a:p>
            <a:pPr algn="ctr"/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মোহরা এস.কে.কিউ. বালিকা উ/বি।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চান্দগাঁও,চট্টগ্রাম।</a:t>
            </a:r>
          </a:p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ব্যাচ-২৩</a:t>
            </a:r>
          </a:p>
          <a:p>
            <a:pPr algn="ctr"/>
            <a:r>
              <a:rPr lang="en-US" sz="3200" dirty="0" smtClean="0">
                <a:latin typeface="Algerian" pitchFamily="82" charset="0"/>
                <a:cs typeface="NikoshBAN" pitchFamily="2" charset="0"/>
              </a:rPr>
              <a:t>ID</a:t>
            </a:r>
            <a:r>
              <a:rPr lang="bn-BD" sz="3200" dirty="0" smtClean="0">
                <a:latin typeface="Algerian" pitchFamily="8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Algerian" pitchFamily="82" charset="0"/>
                <a:cs typeface="NikoshBAN" pitchFamily="2" charset="0"/>
              </a:rPr>
              <a:t>24</a:t>
            </a:r>
            <a:endParaRPr lang="bn-BD" sz="3200" dirty="0" smtClean="0">
              <a:latin typeface="Algerian" pitchFamily="8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Times New Roman" pitchFamily="18" charset="0"/>
                <a:cs typeface="NikoshBAN" pitchFamily="2" charset="0"/>
              </a:rPr>
              <a:t>টিচার্স ট্রেনিং কলেজ, চট্টগ্রাম।</a:t>
            </a:r>
            <a:endParaRPr lang="bn-BD" sz="3200" dirty="0" smtClean="0">
              <a:latin typeface="+mj-lt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0070C0"/>
                </a:solidFill>
                <a:latin typeface="+mj-lt"/>
                <a:cs typeface="NikoshBAN" pitchFamily="2" charset="0"/>
              </a:rPr>
              <a:t>Mobile</a:t>
            </a:r>
            <a:r>
              <a:rPr lang="bn-BD" sz="3200" dirty="0" smtClean="0">
                <a:latin typeface="+mj-lt"/>
                <a:cs typeface="NikoshBAN" pitchFamily="2" charset="0"/>
              </a:rPr>
              <a:t> :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</a:rPr>
              <a:t>01813268350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err="1" smtClean="0">
                <a:solidFill>
                  <a:srgbClr val="7030A0"/>
                </a:solidFill>
                <a:cs typeface="NikoshBAN" pitchFamily="2" charset="0"/>
              </a:rPr>
              <a:t>E-mail:</a:t>
            </a:r>
            <a:r>
              <a:rPr lang="en-US" sz="2400" dirty="0" err="1" smtClean="0">
                <a:solidFill>
                  <a:srgbClr val="7030A0"/>
                </a:solidFill>
                <a:cs typeface="NikoshBAN" pitchFamily="2" charset="0"/>
              </a:rPr>
              <a:t>sittul_muna@yahoo.com</a:t>
            </a:r>
            <a:endParaRPr lang="bn-BD" sz="2400" dirty="0" smtClean="0">
              <a:solidFill>
                <a:srgbClr val="7030A0"/>
              </a:solidFill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829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2400" y="228600"/>
            <a:ext cx="3886200" cy="6400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2400" y="2133600"/>
            <a:ext cx="357816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জীব বিজ্ঞান</a:t>
            </a:r>
          </a:p>
          <a:p>
            <a:pPr algn="ctr"/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৯ম শ্রেণি</a:t>
            </a:r>
            <a:endParaRPr lang="en-US" sz="6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সময় </a:t>
            </a:r>
            <a:r>
              <a:rPr lang="bn-BD" sz="48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৫০ মিনিট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1" y="0"/>
            <a:ext cx="4876799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5070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2000240"/>
            <a:ext cx="84296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 </a:t>
            </a:r>
            <a:r>
              <a:rPr lang="bn-IN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 marL="571500" indent="-571500"/>
            <a:endParaRPr lang="en-US" sz="36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bn-BD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অষ্টিওপোরসিস</a:t>
            </a:r>
            <a:r>
              <a:rPr lang="bn-BD" sz="36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bn-IN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ং</a:t>
            </a:r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ঙ্গা</a:t>
            </a:r>
            <a:r>
              <a:rPr lang="bn-BD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বলতে পারবে।</a:t>
            </a:r>
            <a:endParaRPr lang="bn-BD" sz="3600" b="1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bn-BD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অষ্টিওপোরসিস</a:t>
            </a:r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- এর </a:t>
            </a:r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কারন সনাক্ত </a:t>
            </a:r>
            <a:r>
              <a:rPr lang="bn-BD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bn-BD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অষ্টিওপোরসিস</a:t>
            </a:r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- এর </a:t>
            </a:r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লক্ষণ  </a:t>
            </a:r>
            <a:r>
              <a:rPr lang="bn-BD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বলতে পারবে।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bn-BD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অষ্টিওপোরসিস</a:t>
            </a:r>
            <a:r>
              <a:rPr lang="bn-BD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প্রতিকার ও প্রতিরোধের উপায় </a:t>
            </a:r>
            <a:r>
              <a:rPr lang="bn-IN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বর্ণনা </a:t>
            </a:r>
            <a:r>
              <a:rPr lang="bn-BD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95400" y="228600"/>
            <a:ext cx="6172200" cy="1219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658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9124" y="0"/>
              <a:ext cx="4714876" cy="68580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58003"/>
            <a:stretch/>
          </p:blipFill>
          <p:spPr>
            <a:xfrm>
              <a:off x="0" y="0"/>
              <a:ext cx="4429124" cy="685800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7358082" y="2031864"/>
            <a:ext cx="18573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বয়ষ্ক</a:t>
            </a:r>
            <a:r>
              <a:rPr lang="bn-IN" sz="66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মানুষ</a:t>
            </a:r>
            <a:endParaRPr lang="en-US" sz="6600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309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" y="-24"/>
            <a:ext cx="7143800" cy="681279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 rot="16200000">
            <a:off x="5677835" y="2680356"/>
            <a:ext cx="4717820" cy="13573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অষ্টিওপোরসিস</a:t>
            </a:r>
            <a:endParaRPr lang="bn-BD" sz="7200" b="1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648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1332" y="944880"/>
            <a:ext cx="675537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অষ্টিওপোরসিস</a:t>
            </a:r>
            <a:endParaRPr lang="bn-BD" sz="8800" b="1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নবম অধ্যায়</a:t>
            </a:r>
          </a:p>
          <a:p>
            <a:pPr algn="ctr"/>
            <a:r>
              <a:rPr lang="en-US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দৃঢ়তা প্রদান ও চলন</a:t>
            </a:r>
            <a:r>
              <a:rPr lang="en-US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bn-BD" sz="60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পৃষ্ঠা নং ১৩০</a:t>
            </a: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817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Users\Khairul\Desktop\back_p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6" y="1142985"/>
            <a:ext cx="4214810" cy="5715016"/>
          </a:xfrm>
          <a:prstGeom prst="rect">
            <a:avLst/>
          </a:prstGeom>
          <a:noFill/>
        </p:spPr>
      </p:pic>
      <p:pic>
        <p:nvPicPr>
          <p:cNvPr id="75779" name="Picture 3" descr="C:\Users\Khairul\Desktop\back-pain-400x4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786058"/>
            <a:ext cx="3776866" cy="407194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42844" y="71414"/>
            <a:ext cx="4214842" cy="92333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অষ্টিওপোরসিস</a:t>
            </a:r>
          </a:p>
        </p:txBody>
      </p:sp>
      <p:sp>
        <p:nvSpPr>
          <p:cNvPr id="6" name="Rectangle 5"/>
          <p:cNvSpPr/>
          <p:nvPr/>
        </p:nvSpPr>
        <p:spPr>
          <a:xfrm>
            <a:off x="4643438" y="357166"/>
            <a:ext cx="44291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হাড়ের রোগ </a:t>
            </a:r>
          </a:p>
          <a:p>
            <a:pPr>
              <a:buFont typeface="Wingdings" pitchFamily="2" charset="2"/>
              <a:buChar char="q"/>
            </a:pPr>
            <a:r>
              <a:rPr lang="bn-IN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হাড় ক্ষয়</a:t>
            </a:r>
          </a:p>
          <a:p>
            <a:pPr>
              <a:buFont typeface="Wingdings" pitchFamily="2" charset="2"/>
              <a:buChar char="q"/>
            </a:pPr>
            <a:r>
              <a:rPr lang="bn-IN" sz="40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হাড় ভেঙ্গে যায়</a:t>
            </a:r>
          </a:p>
          <a:p>
            <a:pPr>
              <a:buFont typeface="Wingdings" pitchFamily="2" charset="2"/>
              <a:buChar char="q"/>
            </a:pPr>
            <a:r>
              <a:rPr lang="bn-IN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বেঁকে যায় </a:t>
            </a:r>
            <a:endParaRPr lang="bn-BD" sz="40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357818" y="4500570"/>
            <a:ext cx="1571636" cy="1571636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357290" y="4714884"/>
            <a:ext cx="2286016" cy="1428760"/>
          </a:xfrm>
          <a:prstGeom prst="rect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0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10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2074" y="0"/>
            <a:ext cx="71689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অষ্টিওপোরসিস </a:t>
            </a:r>
            <a:r>
              <a:rPr lang="bn-IN" sz="66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- এর </a:t>
            </a:r>
            <a:r>
              <a:rPr lang="bn-BD" sz="66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কারন</a:t>
            </a:r>
            <a:endParaRPr lang="en-US" sz="6600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000100" y="3429000"/>
            <a:ext cx="6429420" cy="120570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স্টেরয়েডযুক্ত</a:t>
            </a:r>
            <a:r>
              <a:rPr lang="bn-IN" sz="6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ঔষধ </a:t>
            </a:r>
            <a:endParaRPr lang="en-US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8670"/>
            <a:ext cx="5929354" cy="592935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429388" y="1857364"/>
            <a:ext cx="2428892" cy="105311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এলকোহল</a:t>
            </a:r>
            <a:endParaRPr lang="bn-BD" sz="40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পান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0800000">
            <a:off x="2714612" y="2357430"/>
            <a:ext cx="3643338" cy="7143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32074" y="0"/>
            <a:ext cx="71689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b="1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অষ্টিওপোরসিস </a:t>
            </a:r>
            <a:r>
              <a:rPr lang="bn-IN" sz="6600" b="1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এর </a:t>
            </a:r>
            <a:r>
              <a:rPr lang="bn-BD" sz="6600" b="1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কারন</a:t>
            </a:r>
            <a:endParaRPr lang="en-US" sz="6600" b="1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305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28662" y="5214950"/>
            <a:ext cx="7429552" cy="105311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অলস জীবন যাপন </a:t>
            </a:r>
            <a:endParaRPr lang="bn-BD" sz="6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1752600" y="4724400"/>
            <a:ext cx="449580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177" name="Picture 1" descr="C:\Users\Khairul\Desktop\rcAnim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00042"/>
            <a:ext cx="7620000" cy="45148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86348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53687" y="3500438"/>
            <a:ext cx="3276031" cy="990600"/>
          </a:xfrm>
          <a:prstGeom prst="rect">
            <a:avLst/>
          </a:prstGeom>
          <a:gradFill>
            <a:gsLst>
              <a:gs pos="0">
                <a:srgbClr val="92D050"/>
              </a:gs>
              <a:gs pos="35000">
                <a:schemeClr val="accent6">
                  <a:lumMod val="75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 কোমরের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ব্যাথা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00826" y="642918"/>
            <a:ext cx="1316386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লক্ষণ</a:t>
            </a:r>
            <a:endParaRPr lang="en-US" sz="5400" dirty="0"/>
          </a:p>
        </p:txBody>
      </p:sp>
      <p:sp>
        <p:nvSpPr>
          <p:cNvPr id="9" name="Rectangle 8"/>
          <p:cNvSpPr/>
          <p:nvPr/>
        </p:nvSpPr>
        <p:spPr>
          <a:xfrm rot="20363909">
            <a:off x="2214346" y="4007159"/>
            <a:ext cx="3000396" cy="1245870"/>
          </a:xfrm>
          <a:prstGeom prst="rect">
            <a:avLst/>
          </a:prstGeom>
          <a:noFill/>
          <a:ln w="762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447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0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  <p:bldP spid="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9711"/>
          <a:stretch/>
        </p:blipFill>
        <p:spPr>
          <a:xfrm>
            <a:off x="2357422" y="1"/>
            <a:ext cx="678657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rot="16200000">
            <a:off x="-542953" y="3114665"/>
            <a:ext cx="3505202" cy="99060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35000">
                <a:schemeClr val="accent6">
                  <a:lumMod val="60000"/>
                  <a:lumOff val="4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মেরুদন্ডে ব্যাথা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214290"/>
            <a:ext cx="1604927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লক্ষণঃ</a:t>
            </a:r>
            <a:endParaRPr lang="en-US" sz="5400" dirty="0"/>
          </a:p>
        </p:txBody>
      </p:sp>
      <p:sp>
        <p:nvSpPr>
          <p:cNvPr id="6" name="Left Brace 5"/>
          <p:cNvSpPr/>
          <p:nvPr/>
        </p:nvSpPr>
        <p:spPr>
          <a:xfrm>
            <a:off x="4500562" y="785794"/>
            <a:ext cx="714380" cy="5786478"/>
          </a:xfrm>
          <a:prstGeom prst="leftBrace">
            <a:avLst>
              <a:gd name="adj1" fmla="val 123005"/>
              <a:gd name="adj2" fmla="val 50000"/>
            </a:avLst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" y="1170728"/>
            <a:ext cx="4024313" cy="553487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000232" y="142852"/>
            <a:ext cx="5486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লক্ষণ</a:t>
            </a:r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ঃ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048000" y="4929198"/>
            <a:ext cx="2024066" cy="2380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714744" y="2928934"/>
          <a:ext cx="1473208" cy="1243019"/>
        </p:xfrm>
        <a:graphic>
          <a:graphicData uri="http://schemas.openxmlformats.org/presentationml/2006/ole">
            <p:oleObj spid="_x0000_s50177" name="Presentation" showAsIcon="1" r:id="rId4" imgW="914400" imgH="771480" progId="PowerPoint.Show.12">
              <p:embed/>
            </p:oleObj>
          </a:graphicData>
        </a:graphic>
      </p:graphicFrame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1071546"/>
            <a:ext cx="3400425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7000892" y="1142984"/>
            <a:ext cx="19175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স্বাভাবিক হাড়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43636" y="5786454"/>
            <a:ext cx="30540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অষ্টিওপোরসিস</a:t>
            </a:r>
            <a:r>
              <a:rPr lang="bn-IN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হাড়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972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312" b="889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43240" y="0"/>
            <a:ext cx="50850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অষ্টিওপোরসিস  এর প্রভাব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643042" y="1643050"/>
            <a:ext cx="357190" cy="428628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1737637">
            <a:off x="6770597" y="1711587"/>
            <a:ext cx="583785" cy="107157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387501">
            <a:off x="4071934" y="1714488"/>
            <a:ext cx="428628" cy="71438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097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150"/>
            <a:ext cx="9144000" cy="687315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905000" y="4953000"/>
            <a:ext cx="762000" cy="9906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857892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অষ্টিওপোরসিস  এর  প্রভাবে পরিবর্তন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 rot="1193142">
            <a:off x="3539044" y="937719"/>
            <a:ext cx="247885" cy="1110592"/>
          </a:xfrm>
          <a:custGeom>
            <a:avLst/>
            <a:gdLst>
              <a:gd name="connsiteX0" fmla="*/ 370918 w 370918"/>
              <a:gd name="connsiteY0" fmla="*/ 0 h 1235242"/>
              <a:gd name="connsiteX1" fmla="*/ 306749 w 370918"/>
              <a:gd name="connsiteY1" fmla="*/ 192505 h 1235242"/>
              <a:gd name="connsiteX2" fmla="*/ 274665 w 370918"/>
              <a:gd name="connsiteY2" fmla="*/ 224590 h 1235242"/>
              <a:gd name="connsiteX3" fmla="*/ 258623 w 370918"/>
              <a:gd name="connsiteY3" fmla="*/ 272716 h 1235242"/>
              <a:gd name="connsiteX4" fmla="*/ 210497 w 370918"/>
              <a:gd name="connsiteY4" fmla="*/ 304800 h 1235242"/>
              <a:gd name="connsiteX5" fmla="*/ 178412 w 370918"/>
              <a:gd name="connsiteY5" fmla="*/ 336884 h 1235242"/>
              <a:gd name="connsiteX6" fmla="*/ 114244 w 370918"/>
              <a:gd name="connsiteY6" fmla="*/ 449179 h 1235242"/>
              <a:gd name="connsiteX7" fmla="*/ 50076 w 370918"/>
              <a:gd name="connsiteY7" fmla="*/ 529390 h 1235242"/>
              <a:gd name="connsiteX8" fmla="*/ 50076 w 370918"/>
              <a:gd name="connsiteY8" fmla="*/ 914400 h 1235242"/>
              <a:gd name="connsiteX9" fmla="*/ 98202 w 370918"/>
              <a:gd name="connsiteY9" fmla="*/ 994611 h 1235242"/>
              <a:gd name="connsiteX10" fmla="*/ 162370 w 370918"/>
              <a:gd name="connsiteY10" fmla="*/ 1090863 h 1235242"/>
              <a:gd name="connsiteX11" fmla="*/ 226539 w 370918"/>
              <a:gd name="connsiteY11" fmla="*/ 1187116 h 1235242"/>
              <a:gd name="connsiteX12" fmla="*/ 274665 w 370918"/>
              <a:gd name="connsiteY12" fmla="*/ 1235242 h 1235242"/>
              <a:gd name="connsiteX13" fmla="*/ 274665 w 370918"/>
              <a:gd name="connsiteY13" fmla="*/ 1235242 h 1235242"/>
              <a:gd name="connsiteX14" fmla="*/ 274665 w 370918"/>
              <a:gd name="connsiteY14" fmla="*/ 1235242 h 123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0918" h="1235242">
                <a:moveTo>
                  <a:pt x="370918" y="0"/>
                </a:moveTo>
                <a:cubicBezTo>
                  <a:pt x="352138" y="75119"/>
                  <a:pt x="348192" y="130340"/>
                  <a:pt x="306749" y="192505"/>
                </a:cubicBezTo>
                <a:cubicBezTo>
                  <a:pt x="298359" y="205090"/>
                  <a:pt x="285360" y="213895"/>
                  <a:pt x="274665" y="224590"/>
                </a:cubicBezTo>
                <a:cubicBezTo>
                  <a:pt x="269318" y="240632"/>
                  <a:pt x="269186" y="259512"/>
                  <a:pt x="258623" y="272716"/>
                </a:cubicBezTo>
                <a:cubicBezTo>
                  <a:pt x="246579" y="287771"/>
                  <a:pt x="225552" y="292756"/>
                  <a:pt x="210497" y="304800"/>
                </a:cubicBezTo>
                <a:cubicBezTo>
                  <a:pt x="198686" y="314248"/>
                  <a:pt x="189107" y="326189"/>
                  <a:pt x="178412" y="336884"/>
                </a:cubicBezTo>
                <a:cubicBezTo>
                  <a:pt x="152380" y="414982"/>
                  <a:pt x="174944" y="364199"/>
                  <a:pt x="114244" y="449179"/>
                </a:cubicBezTo>
                <a:cubicBezTo>
                  <a:pt x="63651" y="520009"/>
                  <a:pt x="103731" y="475733"/>
                  <a:pt x="50076" y="529390"/>
                </a:cubicBezTo>
                <a:cubicBezTo>
                  <a:pt x="0" y="679607"/>
                  <a:pt x="23121" y="590947"/>
                  <a:pt x="50076" y="914400"/>
                </a:cubicBezTo>
                <a:cubicBezTo>
                  <a:pt x="53862" y="959836"/>
                  <a:pt x="69401" y="965809"/>
                  <a:pt x="98202" y="994611"/>
                </a:cubicBezTo>
                <a:cubicBezTo>
                  <a:pt x="128882" y="1086651"/>
                  <a:pt x="92273" y="1000739"/>
                  <a:pt x="162370" y="1090863"/>
                </a:cubicBezTo>
                <a:cubicBezTo>
                  <a:pt x="186044" y="1121301"/>
                  <a:pt x="199273" y="1159850"/>
                  <a:pt x="226539" y="1187116"/>
                </a:cubicBezTo>
                <a:lnTo>
                  <a:pt x="274665" y="1235242"/>
                </a:lnTo>
                <a:lnTo>
                  <a:pt x="274665" y="1235242"/>
                </a:lnTo>
                <a:lnTo>
                  <a:pt x="274665" y="1235242"/>
                </a:ln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rot="782063">
            <a:off x="6449588" y="1150060"/>
            <a:ext cx="230969" cy="1472508"/>
          </a:xfrm>
          <a:custGeom>
            <a:avLst/>
            <a:gdLst>
              <a:gd name="connsiteX0" fmla="*/ 370918 w 370918"/>
              <a:gd name="connsiteY0" fmla="*/ 0 h 1235242"/>
              <a:gd name="connsiteX1" fmla="*/ 306749 w 370918"/>
              <a:gd name="connsiteY1" fmla="*/ 192505 h 1235242"/>
              <a:gd name="connsiteX2" fmla="*/ 274665 w 370918"/>
              <a:gd name="connsiteY2" fmla="*/ 224590 h 1235242"/>
              <a:gd name="connsiteX3" fmla="*/ 258623 w 370918"/>
              <a:gd name="connsiteY3" fmla="*/ 272716 h 1235242"/>
              <a:gd name="connsiteX4" fmla="*/ 210497 w 370918"/>
              <a:gd name="connsiteY4" fmla="*/ 304800 h 1235242"/>
              <a:gd name="connsiteX5" fmla="*/ 178412 w 370918"/>
              <a:gd name="connsiteY5" fmla="*/ 336884 h 1235242"/>
              <a:gd name="connsiteX6" fmla="*/ 114244 w 370918"/>
              <a:gd name="connsiteY6" fmla="*/ 449179 h 1235242"/>
              <a:gd name="connsiteX7" fmla="*/ 50076 w 370918"/>
              <a:gd name="connsiteY7" fmla="*/ 529390 h 1235242"/>
              <a:gd name="connsiteX8" fmla="*/ 50076 w 370918"/>
              <a:gd name="connsiteY8" fmla="*/ 914400 h 1235242"/>
              <a:gd name="connsiteX9" fmla="*/ 98202 w 370918"/>
              <a:gd name="connsiteY9" fmla="*/ 994611 h 1235242"/>
              <a:gd name="connsiteX10" fmla="*/ 162370 w 370918"/>
              <a:gd name="connsiteY10" fmla="*/ 1090863 h 1235242"/>
              <a:gd name="connsiteX11" fmla="*/ 226539 w 370918"/>
              <a:gd name="connsiteY11" fmla="*/ 1187116 h 1235242"/>
              <a:gd name="connsiteX12" fmla="*/ 274665 w 370918"/>
              <a:gd name="connsiteY12" fmla="*/ 1235242 h 1235242"/>
              <a:gd name="connsiteX13" fmla="*/ 274665 w 370918"/>
              <a:gd name="connsiteY13" fmla="*/ 1235242 h 1235242"/>
              <a:gd name="connsiteX14" fmla="*/ 274665 w 370918"/>
              <a:gd name="connsiteY14" fmla="*/ 1235242 h 123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0918" h="1235242">
                <a:moveTo>
                  <a:pt x="370918" y="0"/>
                </a:moveTo>
                <a:cubicBezTo>
                  <a:pt x="352138" y="75119"/>
                  <a:pt x="348192" y="130340"/>
                  <a:pt x="306749" y="192505"/>
                </a:cubicBezTo>
                <a:cubicBezTo>
                  <a:pt x="298359" y="205090"/>
                  <a:pt x="285360" y="213895"/>
                  <a:pt x="274665" y="224590"/>
                </a:cubicBezTo>
                <a:cubicBezTo>
                  <a:pt x="269318" y="240632"/>
                  <a:pt x="269186" y="259512"/>
                  <a:pt x="258623" y="272716"/>
                </a:cubicBezTo>
                <a:cubicBezTo>
                  <a:pt x="246579" y="287771"/>
                  <a:pt x="225552" y="292756"/>
                  <a:pt x="210497" y="304800"/>
                </a:cubicBezTo>
                <a:cubicBezTo>
                  <a:pt x="198686" y="314248"/>
                  <a:pt x="189107" y="326189"/>
                  <a:pt x="178412" y="336884"/>
                </a:cubicBezTo>
                <a:cubicBezTo>
                  <a:pt x="152380" y="414982"/>
                  <a:pt x="174944" y="364199"/>
                  <a:pt x="114244" y="449179"/>
                </a:cubicBezTo>
                <a:cubicBezTo>
                  <a:pt x="63651" y="520009"/>
                  <a:pt x="103731" y="475733"/>
                  <a:pt x="50076" y="529390"/>
                </a:cubicBezTo>
                <a:cubicBezTo>
                  <a:pt x="0" y="679607"/>
                  <a:pt x="23121" y="590947"/>
                  <a:pt x="50076" y="914400"/>
                </a:cubicBezTo>
                <a:cubicBezTo>
                  <a:pt x="53862" y="959836"/>
                  <a:pt x="69401" y="965809"/>
                  <a:pt x="98202" y="994611"/>
                </a:cubicBezTo>
                <a:cubicBezTo>
                  <a:pt x="128882" y="1086651"/>
                  <a:pt x="92273" y="1000739"/>
                  <a:pt x="162370" y="1090863"/>
                </a:cubicBezTo>
                <a:cubicBezTo>
                  <a:pt x="186044" y="1121301"/>
                  <a:pt x="199273" y="1159850"/>
                  <a:pt x="226539" y="1187116"/>
                </a:cubicBezTo>
                <a:lnTo>
                  <a:pt x="274665" y="1235242"/>
                </a:lnTo>
                <a:lnTo>
                  <a:pt x="274665" y="1235242"/>
                </a:lnTo>
                <a:lnTo>
                  <a:pt x="274665" y="1235242"/>
                </a:ln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rot="16200000" flipH="1">
            <a:off x="4250529" y="2107397"/>
            <a:ext cx="571504" cy="214314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7215206" y="2143116"/>
            <a:ext cx="500066" cy="35719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3258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0" grpId="1" animBg="1"/>
      <p:bldP spid="11" grpId="0" animBg="1"/>
      <p:bldP spid="1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77871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rot="10800000" flipV="1">
            <a:off x="3571868" y="1500174"/>
            <a:ext cx="3429024" cy="214314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786579" y="1071546"/>
            <a:ext cx="207170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মাংশ পেশির </a:t>
            </a:r>
            <a:r>
              <a:rPr lang="bn-BD" sz="6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ব্যাথা</a:t>
            </a:r>
            <a:endParaRPr lang="en-US" sz="6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894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43314"/>
            <a:ext cx="4408754" cy="28740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7884" y="3286124"/>
            <a:ext cx="291114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পেশির শক্তি </a:t>
            </a:r>
            <a:r>
              <a:rPr lang="bn-BD" sz="6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হ্রাস </a:t>
            </a:r>
            <a:r>
              <a:rPr lang="bn-BD" sz="6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285728"/>
            <a:ext cx="8644720" cy="285752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571604" y="4214818"/>
            <a:ext cx="1080000" cy="1080000"/>
          </a:xfrm>
          <a:prstGeom prst="ellipse">
            <a:avLst/>
          </a:prstGeom>
          <a:noFill/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833812" y="1285860"/>
            <a:ext cx="1440000" cy="1440000"/>
          </a:xfrm>
          <a:prstGeom prst="ellipse">
            <a:avLst/>
          </a:prstGeom>
          <a:noFill/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653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1" animBg="1"/>
      <p:bldP spid="9" grpId="2" animBg="1"/>
      <p:bldP spid="10" grpId="1" animBg="1"/>
      <p:bldP spid="10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85720" y="0"/>
            <a:ext cx="8858279" cy="6643710"/>
            <a:chOff x="-1785982" y="0"/>
            <a:chExt cx="8053241" cy="607223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9212" t="6000" r="-4913"/>
            <a:stretch/>
          </p:blipFill>
          <p:spPr>
            <a:xfrm>
              <a:off x="-1785982" y="0"/>
              <a:ext cx="8053241" cy="607223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-785818" y="5429264"/>
              <a:ext cx="1571636" cy="5000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 rot="16200000">
            <a:off x="5916129" y="2917319"/>
            <a:ext cx="517641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মেরুদন্ডের পরিবর্তন</a:t>
            </a:r>
            <a:endParaRPr lang="en-US" sz="6600" b="1" dirty="0">
              <a:solidFill>
                <a:srgbClr val="00B0F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643702" y="2857496"/>
            <a:ext cx="857256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215074" y="5357826"/>
            <a:ext cx="1857388" cy="642942"/>
          </a:xfrm>
          <a:prstGeom prst="rect">
            <a:avLst/>
          </a:prstGeom>
          <a:noFill/>
          <a:ln w="5715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0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ounded Rectangle 7"/>
          <p:cNvSpPr/>
          <p:nvPr/>
        </p:nvSpPr>
        <p:spPr>
          <a:xfrm>
            <a:off x="7086600" y="6172200"/>
            <a:ext cx="1012371" cy="533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071934" y="357166"/>
            <a:ext cx="47868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অস্থিসন্ধির পরিবর্তন</a:t>
            </a:r>
            <a:endParaRPr lang="en-US" sz="6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223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937" b="5958"/>
          <a:stretch/>
        </p:blipFill>
        <p:spPr>
          <a:xfrm>
            <a:off x="0" y="1000108"/>
            <a:ext cx="9144000" cy="585789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" y="-24"/>
            <a:ext cx="9144000" cy="1000132"/>
          </a:xfrm>
          <a:prstGeom prst="round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80000">
                <a:schemeClr val="bg2">
                  <a:lumMod val="50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6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অস্থির অভ্যন্তরীণ  গঠন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29190" y="5929330"/>
            <a:ext cx="4071934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অষ্টিওপোরসিস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অস্থি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8628" y="5929330"/>
            <a:ext cx="3643306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স্বাভাবিক অস্থি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219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074" b="7944"/>
          <a:stretch/>
        </p:blipFill>
        <p:spPr>
          <a:xfrm>
            <a:off x="0" y="854100"/>
            <a:ext cx="5500694" cy="53216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218"/>
          <a:stretch/>
        </p:blipFill>
        <p:spPr>
          <a:xfrm>
            <a:off x="5786446" y="1571612"/>
            <a:ext cx="2619233" cy="395662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85720" y="214314"/>
            <a:ext cx="8534432" cy="8572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ভঙ্গুর অস্থি</a:t>
            </a:r>
            <a:endParaRPr lang="en-US" sz="6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2" y="6000768"/>
            <a:ext cx="2143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সুস্থ অস্থি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8992" y="5874269"/>
            <a:ext cx="26193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ভঙ্গুর অস্থি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86511" y="5429264"/>
            <a:ext cx="26193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ভঙ্গুর অস্থি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63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0" y="71414"/>
            <a:ext cx="8929718" cy="685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মেরুদন্ডের পরিবর্তন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15791"/>
            <a:ext cx="7715272" cy="6042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Left Arrow 8"/>
          <p:cNvSpPr/>
          <p:nvPr/>
        </p:nvSpPr>
        <p:spPr>
          <a:xfrm>
            <a:off x="7000892" y="1785926"/>
            <a:ext cx="2000264" cy="1214446"/>
          </a:xfrm>
          <a:prstGeom prst="lef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আগে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6858016" y="4500570"/>
            <a:ext cx="2071702" cy="1285884"/>
          </a:xfrm>
          <a:prstGeom prst="leftArrow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80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16200000" scaled="0"/>
          </a:gra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পরে</a:t>
            </a:r>
            <a:endParaRPr lang="en-US" sz="5400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983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C:\Users\Khairul\Desktop\3847018273_bdcc35f171.jpg"/>
          <p:cNvPicPr>
            <a:picLocks noChangeAspect="1" noChangeArrowheads="1"/>
          </p:cNvPicPr>
          <p:nvPr/>
        </p:nvPicPr>
        <p:blipFill>
          <a:blip r:embed="rId3"/>
          <a:srcRect b="8236"/>
          <a:stretch>
            <a:fillRect/>
          </a:stretch>
        </p:blipFill>
        <p:spPr bwMode="auto">
          <a:xfrm>
            <a:off x="0" y="868216"/>
            <a:ext cx="9144000" cy="5989784"/>
          </a:xfrm>
          <a:prstGeom prst="rect">
            <a:avLst/>
          </a:prstGeom>
          <a:noFill/>
        </p:spPr>
      </p:pic>
      <p:sp>
        <p:nvSpPr>
          <p:cNvPr id="3" name="Rounded Rectangle 2"/>
          <p:cNvSpPr/>
          <p:nvPr/>
        </p:nvSpPr>
        <p:spPr>
          <a:xfrm rot="10800000" flipV="1">
            <a:off x="0" y="0"/>
            <a:ext cx="9144000" cy="8572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36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প্রতিকার</a:t>
            </a:r>
            <a:r>
              <a:rPr lang="bn-IN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ঃ  </a:t>
            </a: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মিষ্টি</a:t>
            </a:r>
            <a:r>
              <a:rPr lang="bn-IN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খাবার খাওয়া</a:t>
            </a:r>
            <a:endParaRPr lang="en-US" sz="4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073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0"/>
            <a:ext cx="9144000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প্রতিকার</a:t>
            </a:r>
            <a:r>
              <a:rPr lang="bn-IN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ঃ </a:t>
            </a:r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সবুজ </a:t>
            </a:r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শাক-সবজি</a:t>
            </a:r>
            <a:r>
              <a:rPr lang="bn-IN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খাওয়া 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0175"/>
            <a:ext cx="9144032" cy="53578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02" y="1071546"/>
            <a:ext cx="2921503" cy="20238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01" r="5000"/>
          <a:stretch>
            <a:fillRect/>
          </a:stretch>
        </p:blipFill>
        <p:spPr>
          <a:xfrm>
            <a:off x="214282" y="1214422"/>
            <a:ext cx="2500298" cy="19435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1910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071538" y="642918"/>
            <a:ext cx="7358114" cy="838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ভিটামিন  ডি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জাতীয় খাবার খাওয়া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285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0108"/>
            <a:ext cx="9194666" cy="58578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1470" y="0"/>
            <a:ext cx="9144000" cy="12192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সয়াবিন</a:t>
            </a:r>
            <a:r>
              <a:rPr lang="bn-IN" sz="6600" dirty="0" smtClean="0">
                <a:latin typeface="NikoshBAN" pitchFamily="2" charset="0"/>
                <a:cs typeface="NikoshBAN" pitchFamily="2" charset="0"/>
              </a:rPr>
              <a:t> জাতীয় খাবার খাওয়া</a:t>
            </a:r>
            <a:r>
              <a:rPr lang="bn-IN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054" y="1500174"/>
            <a:ext cx="2623781" cy="23701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6381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039" r="19192"/>
          <a:stretch>
            <a:fillRect/>
          </a:stretch>
        </p:blipFill>
        <p:spPr>
          <a:xfrm>
            <a:off x="6500826" y="1214422"/>
            <a:ext cx="2000264" cy="3000396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214282" y="142852"/>
            <a:ext cx="8643998" cy="838200"/>
          </a:xfrm>
          <a:prstGeom prst="roundRect">
            <a:avLst/>
          </a:prstGeom>
          <a:gradFill>
            <a:gsLst>
              <a:gs pos="0">
                <a:srgbClr val="7030A0"/>
              </a:gs>
              <a:gs pos="50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দুধ ও দুগ্ধ জাত </a:t>
            </a:r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খাবার খাওয়া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31368986"/>
              </p:ext>
            </p:extLst>
          </p:nvPr>
        </p:nvGraphicFramePr>
        <p:xfrm>
          <a:off x="4714876" y="1785926"/>
          <a:ext cx="1354676" cy="1143008"/>
        </p:xfrm>
        <a:graphic>
          <a:graphicData uri="http://schemas.openxmlformats.org/presentationml/2006/ole">
            <p:oleObj spid="_x0000_s33794" name="Presentation" showAsIcon="1" r:id="rId4" imgW="914400" imgH="771480" progId="PowerPoint.Show.12">
              <p:embed/>
            </p:oleObj>
          </a:graphicData>
        </a:graphic>
      </p:graphicFrame>
      <p:pic>
        <p:nvPicPr>
          <p:cNvPr id="33795" name="Picture 3" descr="C:\Users\Khairul\Desktop\images.jpg"/>
          <p:cNvPicPr>
            <a:picLocks noChangeAspect="1" noChangeArrowheads="1"/>
          </p:cNvPicPr>
          <p:nvPr/>
        </p:nvPicPr>
        <p:blipFill>
          <a:blip r:embed="rId5"/>
          <a:srcRect t="9025" b="14259"/>
          <a:stretch>
            <a:fillRect/>
          </a:stretch>
        </p:blipFill>
        <p:spPr bwMode="auto">
          <a:xfrm>
            <a:off x="214282" y="1142984"/>
            <a:ext cx="4214842" cy="2500330"/>
          </a:xfrm>
          <a:prstGeom prst="rect">
            <a:avLst/>
          </a:prstGeom>
          <a:noFill/>
        </p:spPr>
      </p:pic>
      <p:pic>
        <p:nvPicPr>
          <p:cNvPr id="33797" name="Picture 5" descr="C:\Users\Khairul\Desktop\xtimthumb.php,qsrc=http,P3A,P2F,P2Fbanglarecipe.evergreenbangla.com,P2Fwp-content,P2Fuploads,P2F2010,P2F08,P2Fsemai.jpg,aq=90,aw=320,ah=200,azc=1.pagespeed.ic.eUVtpzolpk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4429132"/>
            <a:ext cx="4357686" cy="2119338"/>
          </a:xfrm>
          <a:prstGeom prst="rect">
            <a:avLst/>
          </a:prstGeom>
          <a:noFill/>
        </p:spPr>
      </p:pic>
      <p:pic>
        <p:nvPicPr>
          <p:cNvPr id="33798" name="Picture 6" descr="C:\Users\Khairul\Desktop\shamai-payesh-270312-ifq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3714752"/>
            <a:ext cx="4394923" cy="2886081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285852" y="1928802"/>
            <a:ext cx="186621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6600" b="1" dirty="0" smtClean="0">
                <a:latin typeface="NikoshBAN" pitchFamily="2" charset="0"/>
                <a:cs typeface="NikoshBAN" pitchFamily="2" charset="0"/>
              </a:rPr>
              <a:t>পায়েস</a:t>
            </a:r>
            <a:endParaRPr lang="en-US" sz="6600" b="1" dirty="0"/>
          </a:p>
        </p:txBody>
      </p:sp>
      <p:sp>
        <p:nvSpPr>
          <p:cNvPr id="12" name="Rectangle 11"/>
          <p:cNvSpPr/>
          <p:nvPr/>
        </p:nvSpPr>
        <p:spPr>
          <a:xfrm>
            <a:off x="6643702" y="5214950"/>
            <a:ext cx="11063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5400" b="1" dirty="0" smtClean="0">
                <a:latin typeface="NikoshBAN" pitchFamily="2" charset="0"/>
                <a:cs typeface="NikoshBAN" pitchFamily="2" charset="0"/>
              </a:rPr>
              <a:t>ক্ষীর</a:t>
            </a:r>
            <a:endParaRPr lang="en-US" sz="5400" b="1" dirty="0"/>
          </a:p>
        </p:txBody>
      </p:sp>
      <p:sp>
        <p:nvSpPr>
          <p:cNvPr id="13" name="Rectangle 12"/>
          <p:cNvSpPr/>
          <p:nvPr/>
        </p:nvSpPr>
        <p:spPr>
          <a:xfrm>
            <a:off x="1357290" y="4929198"/>
            <a:ext cx="15263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5400" b="1" dirty="0" smtClean="0">
                <a:latin typeface="NikoshBAN" pitchFamily="2" charset="0"/>
                <a:cs typeface="NikoshBAN" pitchFamily="2" charset="0"/>
              </a:rPr>
              <a:t>সেমাই</a:t>
            </a:r>
            <a:endParaRPr lang="en-US" sz="5400" b="1" dirty="0"/>
          </a:p>
        </p:txBody>
      </p:sp>
      <p:sp>
        <p:nvSpPr>
          <p:cNvPr id="14" name="Rectangle 13"/>
          <p:cNvSpPr/>
          <p:nvPr/>
        </p:nvSpPr>
        <p:spPr>
          <a:xfrm>
            <a:off x="6858016" y="2214554"/>
            <a:ext cx="12144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5400" b="1" dirty="0" smtClean="0">
                <a:latin typeface="NikoshBAN" pitchFamily="2" charset="0"/>
                <a:cs typeface="NikoshBAN" pitchFamily="2" charset="0"/>
              </a:rPr>
              <a:t>দুধ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32"/>
            <a:ext cx="3556000" cy="60007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63" t="4657"/>
          <a:stretch/>
        </p:blipFill>
        <p:spPr>
          <a:xfrm>
            <a:off x="4143372" y="4261025"/>
            <a:ext cx="4761552" cy="25969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-24"/>
            <a:ext cx="9144000" cy="92867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নিয়মিত ব্যায়াম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 করা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C:\Users\Khairul\Desktop\LSB\exercise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1000108"/>
            <a:ext cx="4357718" cy="3143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6682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7789" b="828"/>
          <a:stretch>
            <a:fillRect/>
          </a:stretch>
        </p:blipFill>
        <p:spPr>
          <a:xfrm>
            <a:off x="214282" y="422836"/>
            <a:ext cx="5072098" cy="50035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628047"/>
            <a:ext cx="89297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ধুমপান </a:t>
            </a:r>
            <a:r>
              <a:rPr lang="bn-IN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এলকোহল</a:t>
            </a:r>
            <a:r>
              <a:rPr lang="bn-IN" sz="6000" b="1" dirty="0" smtClean="0">
                <a:latin typeface="NikoshBAN" pitchFamily="2" charset="0"/>
                <a:cs typeface="NikoshBAN" pitchFamily="2" charset="0"/>
              </a:rPr>
              <a:t> পান </a:t>
            </a:r>
            <a:r>
              <a:rPr lang="bn-BD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 করা</a:t>
            </a:r>
            <a:endParaRPr lang="en-US" sz="6600" b="1" dirty="0">
              <a:solidFill>
                <a:srgbClr val="C00000"/>
              </a:solidFill>
            </a:endParaRPr>
          </a:p>
        </p:txBody>
      </p:sp>
      <p:pic>
        <p:nvPicPr>
          <p:cNvPr id="5" name="Picture 2" descr="http://t0.gstatic.com/images?q=tbn:ANd9GcSwAOw4EFeNqM2VM9RbRqPyS8mOOspO4IqNPa5xoQE8cm8Nr7wsO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000252"/>
            <a:ext cx="3786182" cy="37861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6676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5752" y="191527"/>
            <a:ext cx="3000364" cy="762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প্রতিরোধ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162300" y="2434987"/>
            <a:ext cx="3091300" cy="1912961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অষ্টিওপোরসিস</a:t>
            </a:r>
          </a:p>
        </p:txBody>
      </p:sp>
      <p:sp>
        <p:nvSpPr>
          <p:cNvPr id="13" name="Oval 12"/>
          <p:cNvSpPr/>
          <p:nvPr/>
        </p:nvSpPr>
        <p:spPr>
          <a:xfrm rot="19283812">
            <a:off x="498264" y="1286578"/>
            <a:ext cx="2623700" cy="1600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ধুমপান না করা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500430" y="214290"/>
            <a:ext cx="2623700" cy="1600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স্টেরয়েড যুক্ত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ঔষধ সেবন না করা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 rot="2954546">
            <a:off x="6511025" y="1268106"/>
            <a:ext cx="2623700" cy="16002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এলকোহল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মুক্ত থাকা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643306" y="5072074"/>
            <a:ext cx="2623700" cy="16002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ভিটামিন</a:t>
            </a:r>
            <a:r>
              <a:rPr lang="bn-BD" dirty="0" smtClean="0"/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ডি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যুক্ত খাবার খাওয়া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 rot="2277286">
            <a:off x="500352" y="3923739"/>
            <a:ext cx="2623700" cy="16002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ক্যালসিয়াম যুক্ত খাবার খাওয়া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 rot="19437644">
            <a:off x="6300639" y="4047686"/>
            <a:ext cx="2623700" cy="16002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ভারী দ্রব্য না তোলা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10800000">
            <a:off x="2643174" y="2428868"/>
            <a:ext cx="752926" cy="46673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096000" y="2357430"/>
            <a:ext cx="904892" cy="53817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15" idx="4"/>
          </p:cNvCxnSpPr>
          <p:nvPr/>
        </p:nvCxnSpPr>
        <p:spPr>
          <a:xfrm rot="16200000" flipV="1">
            <a:off x="4527828" y="2098942"/>
            <a:ext cx="614378" cy="4547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096000" y="3810000"/>
            <a:ext cx="762016" cy="54769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7" idx="0"/>
          </p:cNvCxnSpPr>
          <p:nvPr/>
        </p:nvCxnSpPr>
        <p:spPr>
          <a:xfrm rot="16200000" flipH="1">
            <a:off x="4549264" y="4666182"/>
            <a:ext cx="785818" cy="2596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0800000" flipV="1">
            <a:off x="2500298" y="3810000"/>
            <a:ext cx="895802" cy="47625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88111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57356" y="285728"/>
            <a:ext cx="5486400" cy="962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7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4282" y="5357826"/>
            <a:ext cx="86439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Wingdings" pitchFamily="2" charset="2"/>
              <a:buChar char="q"/>
            </a:pPr>
            <a:r>
              <a:rPr lang="bn-BD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উপরোক্ত অবস্থার জন্য কোন রোগ দায়ী তা ব্যাখ্যা কর।</a:t>
            </a:r>
            <a:endParaRPr lang="bn-BD" sz="4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38" y="1357298"/>
            <a:ext cx="7000924" cy="37766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4131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62200" y="471948"/>
            <a:ext cx="3962400" cy="990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 বলি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1" y="2000240"/>
            <a:ext cx="792961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 2" pitchFamily="18" charset="2"/>
              <a:buChar char=""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bn-BD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অষ্টিওপোরসিস</a:t>
            </a:r>
            <a:r>
              <a:rPr lang="bn-BD" sz="40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কি?</a:t>
            </a:r>
          </a:p>
          <a:p>
            <a:pPr marL="457200" indent="-457200">
              <a:buFont typeface="Wingdings 2" pitchFamily="18" charset="2"/>
              <a:buChar char=""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অষ্টিওপোরসিস</a:t>
            </a:r>
            <a:r>
              <a:rPr lang="bn-BD" sz="40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কিসের অভাবে হয়ে </a:t>
            </a:r>
            <a:r>
              <a:rPr lang="bn-BD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থাকে?</a:t>
            </a:r>
          </a:p>
          <a:p>
            <a:pPr marL="457200" indent="-457200">
              <a:buFont typeface="Wingdings 2" pitchFamily="18" charset="2"/>
              <a:buChar char=""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অষ্টিওপোরসিস</a:t>
            </a:r>
            <a:r>
              <a:rPr lang="bn-BD" sz="40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 প্রধান লক্ষণ  </a:t>
            </a:r>
            <a:r>
              <a:rPr lang="bn-BD" sz="40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কি? </a:t>
            </a:r>
          </a:p>
          <a:p>
            <a:pPr marL="457200" indent="-457200">
              <a:buFont typeface="Wingdings 2" pitchFamily="18" charset="2"/>
              <a:buChar char=""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bn-BD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কত বছর বয়সে </a:t>
            </a:r>
            <a:r>
              <a:rPr lang="bn-BD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অষ্টিওপোরসিস</a:t>
            </a:r>
            <a:r>
              <a:rPr lang="bn-BD" sz="40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এর </a:t>
            </a:r>
            <a:r>
              <a:rPr lang="bn-BD" sz="4000" b="1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লক্ষণ </a:t>
            </a:r>
            <a:r>
              <a:rPr lang="bn-BD" sz="40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দেখা  যায়</a:t>
            </a:r>
            <a:r>
              <a:rPr lang="bn-BD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4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160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56" y="1214422"/>
            <a:ext cx="6286544" cy="4218602"/>
          </a:xfrm>
          <a:prstGeom prst="rect">
            <a:avLst/>
          </a:prstGeom>
        </p:spPr>
      </p:pic>
      <p:sp>
        <p:nvSpPr>
          <p:cNvPr id="3" name="Flowchart: Decision 2"/>
          <p:cNvSpPr/>
          <p:nvPr/>
        </p:nvSpPr>
        <p:spPr>
          <a:xfrm>
            <a:off x="1714480" y="0"/>
            <a:ext cx="5867400" cy="1524000"/>
          </a:xfrm>
          <a:prstGeom prst="flowChartDecisi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4767" y="5336762"/>
            <a:ext cx="8621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ctr">
              <a:buFont typeface="Wingdings 2" pitchFamily="18" charset="2"/>
              <a:buChar char=""/>
            </a:pPr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অষ্টিওপোরসিস 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রোগ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প্রতিকা</a:t>
            </a:r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রে সবুজ শাক-সবজির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ভুমিকা আলোচনা কর।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48811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ID 19\ID 28\define-sunflower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-285784" y="-685800"/>
            <a:ext cx="5181600" cy="4238767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3800" b="1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070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287</Words>
  <Application>Microsoft Office PowerPoint</Application>
  <PresentationFormat>On-screen Show (4:3)</PresentationFormat>
  <Paragraphs>95</Paragraphs>
  <Slides>34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Office Theme</vt:lpstr>
      <vt:lpstr>Presentation</vt:lpstr>
      <vt:lpstr>Microsoft Office PowerPoint 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TTC</dc:creator>
  <cp:lastModifiedBy>Khairul</cp:lastModifiedBy>
  <cp:revision>138</cp:revision>
  <dcterms:created xsi:type="dcterms:W3CDTF">2006-08-16T00:00:00Z</dcterms:created>
  <dcterms:modified xsi:type="dcterms:W3CDTF">2013-04-17T09:52:31Z</dcterms:modified>
</cp:coreProperties>
</file>